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796088" cy="9871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1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51275" y="9377362"/>
            <a:ext cx="291782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6425" rIns="89625" bIns="46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796087" cy="9871075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6797675" cy="9872662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6;n"/>
          <p:cNvSpPr/>
          <p:nvPr/>
        </p:nvSpPr>
        <p:spPr>
          <a:xfrm>
            <a:off x="0" y="0"/>
            <a:ext cx="6797675" cy="9872662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6797675" cy="9872662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n"/>
          <p:cNvSpPr/>
          <p:nvPr/>
        </p:nvSpPr>
        <p:spPr>
          <a:xfrm>
            <a:off x="0" y="0"/>
            <a:ext cx="29257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n"/>
          <p:cNvSpPr/>
          <p:nvPr/>
        </p:nvSpPr>
        <p:spPr>
          <a:xfrm>
            <a:off x="3851275" y="0"/>
            <a:ext cx="29241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n"/>
          <p:cNvSpPr>
            <a:spLocks noGrp="1" noRot="1" noChangeAspect="1"/>
          </p:cNvSpPr>
          <p:nvPr>
            <p:ph type="sldImg" idx="2"/>
          </p:nvPr>
        </p:nvSpPr>
        <p:spPr>
          <a:xfrm>
            <a:off x="985837" y="760412"/>
            <a:ext cx="4875212" cy="3656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n"/>
          <p:cNvSpPr txBox="1">
            <a:spLocks noGrp="1"/>
          </p:cNvSpPr>
          <p:nvPr>
            <p:ph type="body" idx="1"/>
          </p:nvPr>
        </p:nvSpPr>
        <p:spPr>
          <a:xfrm>
            <a:off x="923925" y="4727575"/>
            <a:ext cx="4999037" cy="441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n"/>
          <p:cNvSpPr/>
          <p:nvPr/>
        </p:nvSpPr>
        <p:spPr>
          <a:xfrm>
            <a:off x="0" y="9377362"/>
            <a:ext cx="29257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n"/>
          <p:cNvSpPr txBox="1">
            <a:spLocks noGrp="1"/>
          </p:cNvSpPr>
          <p:nvPr>
            <p:ph type="sldNum" idx="3"/>
          </p:nvPr>
        </p:nvSpPr>
        <p:spPr>
          <a:xfrm>
            <a:off x="3851275" y="9377362"/>
            <a:ext cx="291782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6425" rIns="89625" bIns="46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98825872b_1_18:notes"/>
          <p:cNvSpPr txBox="1"/>
          <p:nvPr/>
        </p:nvSpPr>
        <p:spPr>
          <a:xfrm>
            <a:off x="3851275" y="9377362"/>
            <a:ext cx="2919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6425" rIns="89625" bIns="46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85" name="Google Shape;85;g598825872b_1_18:notes"/>
          <p:cNvSpPr txBox="1"/>
          <p:nvPr/>
        </p:nvSpPr>
        <p:spPr>
          <a:xfrm>
            <a:off x="3852862" y="9378950"/>
            <a:ext cx="29163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6425" rIns="89625" bIns="46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86" name="Google Shape;86;g598825872b_1_18:notes"/>
          <p:cNvSpPr txBox="1"/>
          <p:nvPr/>
        </p:nvSpPr>
        <p:spPr>
          <a:xfrm>
            <a:off x="3852862" y="9378950"/>
            <a:ext cx="2919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6425" rIns="89625" bIns="46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87" name="Google Shape;87;g598825872b_1_18:notes"/>
          <p:cNvSpPr/>
          <p:nvPr/>
        </p:nvSpPr>
        <p:spPr>
          <a:xfrm>
            <a:off x="1003300" y="760412"/>
            <a:ext cx="4848300" cy="3662400"/>
          </a:xfrm>
          <a:prstGeom prst="rect">
            <a:avLst/>
          </a:prstGeom>
          <a:solidFill>
            <a:srgbClr val="FFFFFF"/>
          </a:solidFill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g598825872b_1_18:notes"/>
          <p:cNvSpPr/>
          <p:nvPr/>
        </p:nvSpPr>
        <p:spPr>
          <a:xfrm>
            <a:off x="923925" y="4727575"/>
            <a:ext cx="5003700" cy="4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g598825872b_1_18:notes"/>
          <p:cNvSpPr txBox="1">
            <a:spLocks noGrp="1"/>
          </p:cNvSpPr>
          <p:nvPr>
            <p:ph type="body" idx="1"/>
          </p:nvPr>
        </p:nvSpPr>
        <p:spPr>
          <a:xfrm>
            <a:off x="923925" y="4727575"/>
            <a:ext cx="4998900" cy="44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598825872b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5838" y="760413"/>
            <a:ext cx="4875212" cy="3656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de2679206_0_118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94" name="Google Shape;194;g10de267920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de2679206_0_108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03" name="Google Shape;203;g10de267920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de2679206_0_176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20" name="Google Shape;220;g10de2679206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de2679206_0_196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30" name="Google Shape;230;g10de2679206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8d314adcd_0_0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40" name="Google Shape;240;g118d314ad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dcf0e9476_0_0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5" name="Google Shape;105;g11dcf0e94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de2679206_0_7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15" name="Google Shape;115;g10de26792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de2679206_0_21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26" name="Google Shape;126;g10de267920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de2679206_0_35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36" name="Google Shape;136;g10de267920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de2679206_0_59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51" name="Google Shape;151;g10de267920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de2679206_0_89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66" name="Google Shape;166;g10de267920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dcf0e9476_0_32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75" name="Google Shape;175;g11dcf0e947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de2679206_0_131:notes"/>
          <p:cNvSpPr txBox="1">
            <a:spLocks noGrp="1"/>
          </p:cNvSpPr>
          <p:nvPr>
            <p:ph type="body" idx="1"/>
          </p:nvPr>
        </p:nvSpPr>
        <p:spPr>
          <a:xfrm>
            <a:off x="923796" y="4725813"/>
            <a:ext cx="50019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100" tIns="83100" rIns="83100" bIns="8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84" name="Google Shape;184;g10de267920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815" y="761993"/>
            <a:ext cx="4836300" cy="365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8986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76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 rot="5400000">
            <a:off x="2452687" y="214350"/>
            <a:ext cx="4233900" cy="77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 rot="5400000">
            <a:off x="4606838" y="2368550"/>
            <a:ext cx="57516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 rot="5400000">
            <a:off x="646925" y="502550"/>
            <a:ext cx="5751600" cy="5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76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67600" cy="4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76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06700" cy="4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645025" y="1981200"/>
            <a:ext cx="3808500" cy="4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76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6050" cy="14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66050" cy="423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8986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  <a:defRPr sz="24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76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67600" cy="4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685800" y="6248400"/>
            <a:ext cx="1905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4"/>
          <p:cNvSpPr txBox="1"/>
          <p:nvPr/>
        </p:nvSpPr>
        <p:spPr>
          <a:xfrm>
            <a:off x="3124200" y="6248400"/>
            <a:ext cx="28956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0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tG3pUwmGjsc&amp;t=2000s" TargetMode="External"/><Relationship Id="rId5" Type="http://schemas.openxmlformats.org/officeDocument/2006/relationships/hyperlink" Target="https://www.youtube.com/watch?v=ZTxXGZwe2gw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0" y="2652024"/>
            <a:ext cx="9144000" cy="1542063"/>
          </a:xfrm>
          <a:prstGeom prst="rect">
            <a:avLst/>
          </a:prstGeom>
          <a:solidFill>
            <a:srgbClr val="CC0000"/>
          </a:solidFill>
          <a:ln w="284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rgbClr val="FFFFFF"/>
                </a:solidFill>
              </a:rPr>
              <a:t>Topic modeling using Non-Negative-Matrix-Factorization (NMF)</a:t>
            </a:r>
            <a:endParaRPr sz="3800" b="1" dirty="0">
              <a:solidFill>
                <a:srgbClr val="FFFFFF"/>
              </a:solidFill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0" y="1284287"/>
            <a:ext cx="9144000" cy="1500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4" name="Google Shape;94;p16"/>
          <p:cNvSpPr/>
          <p:nvPr/>
        </p:nvSpPr>
        <p:spPr>
          <a:xfrm>
            <a:off x="168275" y="-1825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6" descr="DPCS &amp; SLP Research Group @ Barcelon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5457272"/>
            <a:ext cx="1858936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7350" y="5367250"/>
            <a:ext cx="226605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2850" y="6171591"/>
            <a:ext cx="2135955" cy="5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43325" y="6164937"/>
            <a:ext cx="2135950" cy="5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62375" y="6162088"/>
            <a:ext cx="14097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87150" y="5302000"/>
            <a:ext cx="1648298" cy="6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45029" y="5457275"/>
            <a:ext cx="1444395" cy="5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4. Non-Negative Matrix Factorization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5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194" y="139652"/>
            <a:ext cx="896670" cy="4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4400"/>
            <a:ext cx="8839203" cy="55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4. Non-Negative Matrix Factorization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26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194" y="139652"/>
            <a:ext cx="896670" cy="4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363800" y="2364400"/>
            <a:ext cx="8180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</a:rPr>
              <a:t>The rows of H can be viewed as the weights for every respective term of the unique words contained in the vocabulary of the corpus, representing k topics, giving it a dimensionality of k-by-n. The columns of W then represent the weights relating to each of the D documents in relation to each topic, giving it a dimensionality of m-by-k. </a:t>
            </a:r>
            <a:endParaRPr sz="1600" b="1">
              <a:solidFill>
                <a:srgbClr val="0000FF"/>
              </a:solidFill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75" y="1221675"/>
            <a:ext cx="2556475" cy="11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825" y="3876450"/>
            <a:ext cx="8000051" cy="11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9838" y="1221662"/>
            <a:ext cx="4943987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1164400" y="821475"/>
            <a:ext cx="95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Matrix W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5592438" y="821475"/>
            <a:ext cx="95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Matrix H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3797375" y="3575675"/>
            <a:ext cx="11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Matrix W*H</a:t>
            </a: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825" y="5517200"/>
            <a:ext cx="8000051" cy="9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3576125" y="5115225"/>
            <a:ext cx="16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Original matrix A</a:t>
            </a: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5. Extract topics from the papers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27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194" y="139652"/>
            <a:ext cx="896670" cy="4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298625" y="5504450"/>
            <a:ext cx="883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TF-IDF matrix with 30 rows × 195 columns (30 texts with 195 unique words)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25" y="1084088"/>
            <a:ext cx="8328699" cy="43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5. Extract topics from the papers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28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194" y="139652"/>
            <a:ext cx="896670" cy="4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56100"/>
            <a:ext cx="8839204" cy="441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228600" y="5369800"/>
            <a:ext cx="8839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Topic 1:   ai decision making issue development offer review potential important future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Topic 2:   platform feature competition firm study network incumbent capture ecosystem distinct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Topic 3:   smart home ecosystem model organization study approach user based present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Topic 4:   insurance industry company transformation organizational provide models financial change application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194" y="139652"/>
            <a:ext cx="896670" cy="4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152400" y="1173100"/>
            <a:ext cx="8839200" cy="4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</a:rPr>
              <a:t>Non Negative Matrix Factorization for Text Classification: </a:t>
            </a:r>
            <a:r>
              <a:rPr lang="en-US" sz="1800" u="sng">
                <a:solidFill>
                  <a:srgbClr val="DF060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https://www.youtube.com/watch?v=ZTxXGZwe2gw</a:t>
            </a:r>
            <a:endParaRPr sz="1800">
              <a:solidFill>
                <a:srgbClr val="DF060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DF060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</a:rPr>
              <a:t>Topic Modeling with SVD &amp; NMF:</a:t>
            </a:r>
            <a:endParaRPr sz="1800">
              <a:solidFill>
                <a:srgbClr val="0000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DF060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https://www.youtube.com/watch?v=tG3pUwmGjsc&amp;t=2000s</a:t>
            </a:r>
            <a:endParaRPr sz="1800">
              <a:solidFill>
                <a:srgbClr val="DF060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C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</a:rPr>
              <a:t>Topic Modeling Articles with NMF: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DF0601"/>
                </a:solidFill>
              </a:rPr>
              <a:t>https://towardsdatascience.com/topic-modeling-articles-with-nmf-8c6b2a227a45</a:t>
            </a:r>
            <a:endParaRPr sz="1800" u="sng">
              <a:solidFill>
                <a:srgbClr val="DF060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rgbClr val="DF060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</a:rPr>
              <a:t>NMF — A visual explainer and Python Implementation :</a:t>
            </a:r>
            <a:endParaRPr sz="1800">
              <a:solidFill>
                <a:srgbClr val="0000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DF0601"/>
                </a:solidFill>
              </a:rPr>
              <a:t>https://towardsdatascience.com/nmf-a-visual-explainer-and-python-implementation-7ecdd73491f8</a:t>
            </a:r>
            <a:endParaRPr sz="1800" u="sng">
              <a:solidFill>
                <a:srgbClr val="DF060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0. Terminology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794" y="177752"/>
            <a:ext cx="896670" cy="4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336350" y="5642675"/>
            <a:ext cx="8278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Corpus</a:t>
            </a:r>
            <a:r>
              <a:rPr lang="en-US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 refer to a group of similar media. For NMF, this could be a group of texts like articles, </a:t>
            </a: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audio like songs, or anything that can be conceptualized as the addition of parts </a:t>
            </a:r>
            <a:r>
              <a:rPr lang="en-US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r>
              <a:rPr lang="en-US" b="1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Document </a:t>
            </a:r>
            <a:r>
              <a:rPr lang="en-US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refer to one text, photo, song, or video. A </a:t>
            </a:r>
            <a:r>
              <a:rPr lang="en-US" b="1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term</a:t>
            </a:r>
            <a:r>
              <a:rPr lang="en-US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 is a word.</a:t>
            </a:r>
            <a:endParaRPr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75" y="877325"/>
            <a:ext cx="8702701" cy="465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1. Text corpus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794" y="177752"/>
            <a:ext cx="896670" cy="4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075" y="994325"/>
            <a:ext cx="3050725" cy="54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914400"/>
            <a:ext cx="3707974" cy="5791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8"/>
          <p:cNvCxnSpPr/>
          <p:nvPr/>
        </p:nvCxnSpPr>
        <p:spPr>
          <a:xfrm>
            <a:off x="4236875" y="3962725"/>
            <a:ext cx="1403700" cy="0"/>
          </a:xfrm>
          <a:prstGeom prst="straightConnector1">
            <a:avLst/>
          </a:prstGeom>
          <a:noFill/>
          <a:ln w="9525" cap="flat" cmpd="sng">
            <a:solidFill>
              <a:srgbClr val="DF060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2. Pre-processing of corpus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794" y="177752"/>
            <a:ext cx="896670" cy="4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155575" y="1142175"/>
            <a:ext cx="8706900" cy="2405700"/>
          </a:xfrm>
          <a:prstGeom prst="rect">
            <a:avLst/>
          </a:prstGeom>
          <a:noFill/>
          <a:ln w="9525" cap="flat" cmpd="sng">
            <a:solidFill>
              <a:srgbClr val="FF000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90537" marR="0" lvl="0" indent="-4905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●"/>
            </a:pPr>
            <a:r>
              <a:rPr lang="en-US" sz="1800" b="1">
                <a:solidFill>
                  <a:srgbClr val="333399"/>
                </a:solidFill>
              </a:rPr>
              <a:t>Convert all term to lowercase: Corpus -&gt; corpus</a:t>
            </a:r>
            <a:endParaRPr sz="1800" b="1">
              <a:solidFill>
                <a:srgbClr val="333399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33399"/>
              </a:solidFill>
            </a:endParaRPr>
          </a:p>
          <a:p>
            <a:pPr marL="490537" marR="0" lvl="0" indent="-4905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●"/>
            </a:pPr>
            <a:r>
              <a:rPr lang="en-US" sz="1800" b="1">
                <a:solidFill>
                  <a:srgbClr val="333399"/>
                </a:solidFill>
              </a:rPr>
              <a:t>Remove stop words: 'a', 'about', 'above', 'the', 'to',etc.</a:t>
            </a:r>
            <a:endParaRPr sz="1800" b="1">
              <a:solidFill>
                <a:srgbClr val="333399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33399"/>
              </a:solidFill>
            </a:endParaRPr>
          </a:p>
          <a:p>
            <a:pPr marL="490537" marR="0" lvl="0" indent="-4905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●"/>
            </a:pPr>
            <a:r>
              <a:rPr lang="en-US" sz="1800" b="1">
                <a:solidFill>
                  <a:srgbClr val="333399"/>
                </a:solidFill>
              </a:rPr>
              <a:t>Lemmatize all terms: homes -&gt; home, corpora -&gt; corpus, better -&gt; good</a:t>
            </a:r>
            <a:br>
              <a:rPr lang="en-US" sz="1800" b="1">
                <a:solidFill>
                  <a:srgbClr val="333399"/>
                </a:solidFill>
              </a:rPr>
            </a:br>
            <a:br>
              <a:rPr lang="en-US" sz="1800" b="1">
                <a:solidFill>
                  <a:srgbClr val="333399"/>
                </a:solidFill>
              </a:rPr>
            </a:br>
            <a:br>
              <a:rPr lang="en-US" sz="1800" b="1">
                <a:solidFill>
                  <a:srgbClr val="333399"/>
                </a:solidFill>
              </a:rPr>
            </a:br>
            <a:endParaRPr sz="1800" b="1">
              <a:solidFill>
                <a:srgbClr val="333399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575" y="2901275"/>
            <a:ext cx="8706898" cy="36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3. TF-IDF of a corpus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0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794" y="177752"/>
            <a:ext cx="896670" cy="4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97800"/>
            <a:ext cx="8839201" cy="11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900" y="1930613"/>
            <a:ext cx="8534400" cy="1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33875" y="919925"/>
            <a:ext cx="7671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99"/>
                </a:solidFill>
              </a:rPr>
              <a:t>Text 0 = 'AI is a promising research area'</a:t>
            </a:r>
            <a:endParaRPr sz="1800" b="1">
              <a:solidFill>
                <a:srgbClr val="3333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99"/>
                </a:solidFill>
              </a:rPr>
              <a:t>Text 1 = 'AI is a popular subject'</a:t>
            </a:r>
            <a:endParaRPr sz="1800" b="1">
              <a:solidFill>
                <a:srgbClr val="333399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2898800" y="4744025"/>
            <a:ext cx="40551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CC"/>
                </a:solidFill>
              </a:rPr>
              <a:t>Term Frequency (TF) matrix </a:t>
            </a:r>
            <a:endParaRPr b="1">
              <a:solidFill>
                <a:srgbClr val="0000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49700" y="5076950"/>
            <a:ext cx="86277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CC"/>
                </a:solidFill>
              </a:rPr>
              <a:t>TF is the number of times a word appears in a document divded by the total number of words in the document: </a:t>
            </a:r>
            <a:endParaRPr sz="1600" b="1">
              <a:solidFill>
                <a:srgbClr val="0000C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6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8807" y="5515175"/>
            <a:ext cx="2104393" cy="1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2380750" y="2891375"/>
            <a:ext cx="47250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CC"/>
                </a:solidFill>
              </a:rPr>
              <a:t>Matrix of occurrence of words in each document </a:t>
            </a:r>
            <a:endParaRPr b="1">
              <a:solidFill>
                <a:srgbClr val="0000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3. TF-IDF of a corpus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794" y="177752"/>
            <a:ext cx="896670" cy="4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14275"/>
            <a:ext cx="8839201" cy="106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7777" y="2781238"/>
            <a:ext cx="1927799" cy="9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851350"/>
            <a:ext cx="8839198" cy="160093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296250" y="2332738"/>
            <a:ext cx="86277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CC"/>
                </a:solidFill>
              </a:rPr>
              <a:t>IDF is the log of the number of documents divided by the number of documents that contain the word </a:t>
            </a:r>
            <a:r>
              <a:rPr lang="en-US" sz="1600" b="1" i="1">
                <a:solidFill>
                  <a:srgbClr val="002060"/>
                </a:solidFill>
              </a:rPr>
              <a:t>w</a:t>
            </a:r>
            <a:r>
              <a:rPr lang="en-US" sz="1600" b="1">
                <a:solidFill>
                  <a:srgbClr val="0000CC"/>
                </a:solidFill>
              </a:rPr>
              <a:t>. Inverse data frequency determines the weight of rare words across all documents in the corpus: </a:t>
            </a:r>
            <a:endParaRPr sz="1600" b="1">
              <a:solidFill>
                <a:srgbClr val="0000C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6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0611" y="5729800"/>
            <a:ext cx="2782775" cy="9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2396975" y="1932550"/>
            <a:ext cx="37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CC"/>
                </a:solidFill>
              </a:rPr>
              <a:t>Inverse Document Frequency (IDF) matrix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3540375" y="5422100"/>
            <a:ext cx="136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CC"/>
                </a:solidFill>
              </a:rPr>
              <a:t>TF-IDF matrix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4. Non-Negative Matrix Factorization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2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644" y="139652"/>
            <a:ext cx="896670" cy="4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4400"/>
            <a:ext cx="8796624" cy="57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4. Non-Negative Matrix Factorization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3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644" y="139652"/>
            <a:ext cx="896670" cy="4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4400"/>
            <a:ext cx="8650401" cy="57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 idx="4294967295"/>
          </p:nvPr>
        </p:nvSpPr>
        <p:spPr>
          <a:xfrm>
            <a:off x="76200" y="76200"/>
            <a:ext cx="906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4. Non-Negative Matrix Factorization</a:t>
            </a:r>
            <a:endParaRPr sz="3300"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4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822" y="76200"/>
            <a:ext cx="52397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194" y="139652"/>
            <a:ext cx="896670" cy="4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4400"/>
            <a:ext cx="8839200" cy="2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3553300"/>
            <a:ext cx="8991601" cy="317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Macintosh PowerPoint</Application>
  <PresentationFormat>Presentación en pantalla (4:3)</PresentationFormat>
  <Paragraphs>52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Noto Sans Symbols</vt:lpstr>
      <vt:lpstr>Arial</vt:lpstr>
      <vt:lpstr>Georgia</vt:lpstr>
      <vt:lpstr>Times New Roman</vt:lpstr>
      <vt:lpstr>POI_THEME_TEMPLATE_DESIGN</vt:lpstr>
      <vt:lpstr>Office Theme</vt:lpstr>
      <vt:lpstr>Presentación de PowerPoint</vt:lpstr>
      <vt:lpstr>0. Terminology</vt:lpstr>
      <vt:lpstr>1. Text corpus</vt:lpstr>
      <vt:lpstr>2. Pre-processing of corpus</vt:lpstr>
      <vt:lpstr>3. TF-IDF of a corpus</vt:lpstr>
      <vt:lpstr>3. TF-IDF of a corpus</vt:lpstr>
      <vt:lpstr>4. Non-Negative Matrix Factorization</vt:lpstr>
      <vt:lpstr>4. Non-Negative Matrix Factorization</vt:lpstr>
      <vt:lpstr>4. Non-Negative Matrix Factorization</vt:lpstr>
      <vt:lpstr>4. Non-Negative Matrix Factorization</vt:lpstr>
      <vt:lpstr>4. Non-Negative Matrix Factorization</vt:lpstr>
      <vt:lpstr>5. Extract topics from the papers</vt:lpstr>
      <vt:lpstr>5. Extract topics from the papers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Yuda Li</cp:lastModifiedBy>
  <cp:revision>1</cp:revision>
  <dcterms:modified xsi:type="dcterms:W3CDTF">2022-09-12T19:08:40Z</dcterms:modified>
</cp:coreProperties>
</file>